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656" y="-11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8500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500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A1632-882E-4812-AE00-89FC1FF9F794}" type="datetimeFigureOut">
              <a:rPr lang="en-SG"/>
              <a:pPr>
                <a:defRPr/>
              </a:pPr>
              <a:t>1/11/2012</a:t>
            </a:fld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DADF36-E5DF-47F2-B681-8ECF5181D0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0F0D18-284E-4504-95EF-D6C79D587D08}" type="datetimeFigureOut">
              <a:rPr lang="en-SG"/>
              <a:pPr>
                <a:defRPr/>
              </a:pPr>
              <a:t>1/11/2012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12DE2-8A07-47F2-8CBB-C4211B341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016BC-E80F-45B0-BBE1-5E051EAFE8F6}" type="datetimeFigureOut">
              <a:rPr lang="en-SG"/>
              <a:pPr>
                <a:defRPr/>
              </a:pPr>
              <a:t>1/11/2012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B458B6-455B-457D-97C1-59B4E09D9D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EABF4-CC94-4230-B5E4-6ECAE1E3C9FE}" type="datetimeFigureOut">
              <a:rPr lang="en-SG"/>
              <a:pPr>
                <a:defRPr/>
              </a:pPr>
              <a:t>1/11/2012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13FB4-A01B-45AC-8D80-478594244B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20D2E-1676-4592-A054-B5BBAD1F1E8E}" type="datetimeFigureOut">
              <a:rPr lang="en-SG"/>
              <a:pPr>
                <a:defRPr/>
              </a:pPr>
              <a:t>1/11/2012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216BCB-B2CF-4071-95E3-BC8CCA0E8E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F55DB-3EB3-4551-8918-682C22BF852A}" type="datetimeFigureOut">
              <a:rPr lang="en-SG"/>
              <a:pPr>
                <a:defRPr/>
              </a:pPr>
              <a:t>1/11/2012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9AEAA-6FD8-4E9A-BEF0-3BA3F4F273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9E010-3197-440E-8BEE-A4E8E553C213}" type="datetimeFigureOut">
              <a:rPr lang="en-SG"/>
              <a:pPr>
                <a:defRPr/>
              </a:pPr>
              <a:t>1/11/2012</a:t>
            </a:fld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E59B2-E7D3-4761-81BB-5109408FB7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FBEB7-0206-4168-8135-39D0D78AE1F3}" type="datetimeFigureOut">
              <a:rPr lang="en-SG"/>
              <a:pPr>
                <a:defRPr/>
              </a:pPr>
              <a:t>1/11/2012</a:t>
            </a:fld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F9A7E-128E-4819-B32F-E28A4A265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66DAD8-85A6-46F4-B3EC-0FDE31B8CC61}" type="datetimeFigureOut">
              <a:rPr lang="en-SG"/>
              <a:pPr>
                <a:defRPr/>
              </a:pPr>
              <a:t>1/11/2012</a:t>
            </a:fld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434CB5-241F-4B5A-9E3B-65CDDBCDA5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EC71E3-2D9F-4A7C-9A5B-2CF87758A641}" type="datetimeFigureOut">
              <a:rPr lang="en-SG"/>
              <a:pPr>
                <a:defRPr/>
              </a:pPr>
              <a:t>1/11/2012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F28D4-B82E-4039-9A88-586301B421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AA5C4-59A9-4CFD-A497-71E6C03DFC90}" type="datetimeFigureOut">
              <a:rPr lang="en-SG"/>
              <a:pPr>
                <a:defRPr/>
              </a:pPr>
              <a:t>1/11/2012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8470DE-BB6A-4CA0-ACF5-806DF7662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fld id="{2DBFE0FE-224B-44A1-9303-81C8A3FF004C}" type="datetimeFigureOut">
              <a:rPr lang="en-SG"/>
              <a:pPr>
                <a:defRPr/>
              </a:pPr>
              <a:t>1/11/2012</a:t>
            </a:fld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5A2F619-31A1-44E1-9883-E5872C6EC1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3974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975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976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977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978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83979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980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83981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398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8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5" r:id="rId1"/>
    <p:sldLayoutId id="2147483714" r:id="rId2"/>
    <p:sldLayoutId id="2147483713" r:id="rId3"/>
    <p:sldLayoutId id="2147483712" r:id="rId4"/>
    <p:sldLayoutId id="2147483711" r:id="rId5"/>
    <p:sldLayoutId id="2147483710" r:id="rId6"/>
    <p:sldLayoutId id="2147483709" r:id="rId7"/>
    <p:sldLayoutId id="2147483708" r:id="rId8"/>
    <p:sldLayoutId id="2147483707" r:id="rId9"/>
    <p:sldLayoutId id="2147483706" r:id="rId10"/>
    <p:sldLayoutId id="2147483705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 idx="4294967295"/>
          </p:nvPr>
        </p:nvSpPr>
        <p:spPr>
          <a:xfrm>
            <a:off x="684213" y="1268413"/>
            <a:ext cx="7772400" cy="1470025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6000" dirty="0"/>
              <a:t>Overview and Future Trends</a:t>
            </a:r>
            <a:endParaRPr lang="en-SG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900113" y="4149725"/>
            <a:ext cx="6403975" cy="1747838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dirty="0"/>
              <a:t>By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dirty="0"/>
              <a:t>Edward </a:t>
            </a:r>
            <a:r>
              <a:rPr lang="en-US" dirty="0" smtClean="0"/>
              <a:t>Liu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dirty="0" smtClean="0"/>
              <a:t>President,  AFECA / CEMS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SG" dirty="0"/>
          </a:p>
        </p:txBody>
      </p:sp>
      <p:pic>
        <p:nvPicPr>
          <p:cNvPr id="13315" name="Picture 7" descr="MC90043806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838" y="1917700"/>
            <a:ext cx="4608512" cy="460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/>
              <a:t>American Outlook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/>
              <a:t>The US exhibition industry is still recovering from the Great Recession;</a:t>
            </a:r>
          </a:p>
          <a:p>
            <a:pPr eaLnBrk="1" hangingPunct="1">
              <a:defRPr/>
            </a:pPr>
            <a:r>
              <a:rPr lang="en-US" dirty="0"/>
              <a:t>Many exhibitions are reporting good turnout of exhibitors and visitors;</a:t>
            </a:r>
          </a:p>
          <a:p>
            <a:pPr eaLnBrk="1" hangingPunct="1">
              <a:defRPr/>
            </a:pPr>
            <a:r>
              <a:rPr lang="en-US" dirty="0"/>
              <a:t>IAEE and other associations are fighting against legislations which restrict </a:t>
            </a:r>
            <a:r>
              <a:rPr lang="en-US" dirty="0" smtClean="0"/>
              <a:t>business travels</a:t>
            </a:r>
            <a:r>
              <a:rPr lang="en-US" dirty="0"/>
              <a:t>;</a:t>
            </a:r>
          </a:p>
          <a:p>
            <a:pPr eaLnBrk="1" hangingPunct="1">
              <a:defRPr/>
            </a:pPr>
            <a:r>
              <a:rPr lang="en-US" dirty="0"/>
              <a:t>US exhibitions continue to attract hundreds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/>
              <a:t>    of Chinese manufacturers;</a:t>
            </a:r>
            <a:endParaRPr lang="en-SG" dirty="0"/>
          </a:p>
        </p:txBody>
      </p:sp>
      <p:pic>
        <p:nvPicPr>
          <p:cNvPr id="14339" name="Picture 4" descr="MP91022094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588" y="260350"/>
            <a:ext cx="2124075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 idx="4294967295"/>
          </p:nvPr>
        </p:nvSpPr>
        <p:spPr>
          <a:xfrm>
            <a:off x="395288" y="476250"/>
            <a:ext cx="8229600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/>
              <a:t>European Scenes</a:t>
            </a:r>
            <a:endParaRPr lang="en-SG"/>
          </a:p>
        </p:txBody>
      </p:sp>
      <p:sp>
        <p:nvSpPr>
          <p:cNvPr id="15362" name="Content Placeholder 2"/>
          <p:cNvSpPr>
            <a:spLocks noGrp="1"/>
          </p:cNvSpPr>
          <p:nvPr>
            <p:ph idx="4294967295"/>
          </p:nvPr>
        </p:nvSpPr>
        <p:spPr>
          <a:xfrm>
            <a:off x="323850" y="1989138"/>
            <a:ext cx="8229600" cy="4525962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Most of the German organizers are doing very well in the Asian markets;</a:t>
            </a:r>
          </a:p>
          <a:p>
            <a:pPr eaLnBrk="1" hangingPunct="1">
              <a:defRPr/>
            </a:pPr>
            <a:r>
              <a:rPr lang="en-US"/>
              <a:t>The larger British organizers are well established in Asian markets;</a:t>
            </a:r>
          </a:p>
          <a:p>
            <a:pPr eaLnBrk="1" hangingPunct="1">
              <a:defRPr/>
            </a:pPr>
            <a:r>
              <a:rPr lang="en-US"/>
              <a:t>Some French and Italian organizers are also doing well with niche events;</a:t>
            </a:r>
          </a:p>
          <a:p>
            <a:pPr eaLnBrk="1" hangingPunct="1">
              <a:defRPr/>
            </a:pPr>
            <a:r>
              <a:rPr lang="en-US"/>
              <a:t>Overall, the European exhibition industry is holding up despite the Great Recession;</a:t>
            </a:r>
            <a:endParaRPr lang="en-SG"/>
          </a:p>
        </p:txBody>
      </p:sp>
      <p:pic>
        <p:nvPicPr>
          <p:cNvPr id="15363" name="Picture 4" descr="MP900403581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688" y="333375"/>
            <a:ext cx="2411412" cy="160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 idx="4294967295"/>
          </p:nvPr>
        </p:nvSpPr>
        <p:spPr>
          <a:xfrm>
            <a:off x="468313" y="620713"/>
            <a:ext cx="8229600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/>
              <a:t>Asian Marketplace</a:t>
            </a:r>
            <a:endParaRPr lang="en-SG"/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>
          <a:xfrm>
            <a:off x="457200" y="2071688"/>
            <a:ext cx="8229600" cy="4525962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China continues to attract more exhibitions from both local and foreign organizers;</a:t>
            </a:r>
          </a:p>
          <a:p>
            <a:pPr eaLnBrk="1" hangingPunct="1">
              <a:defRPr/>
            </a:pPr>
            <a:r>
              <a:rPr lang="en-US"/>
              <a:t>India remains an attractive market, but plagued with problems;</a:t>
            </a:r>
          </a:p>
          <a:p>
            <a:pPr eaLnBrk="1" hangingPunct="1">
              <a:defRPr/>
            </a:pPr>
            <a:r>
              <a:rPr lang="en-US"/>
              <a:t>Southeast Asian countries are attracting attention as ASEAN Community draws near;</a:t>
            </a:r>
          </a:p>
          <a:p>
            <a:pPr eaLnBrk="1" hangingPunct="1">
              <a:defRPr/>
            </a:pPr>
            <a:r>
              <a:rPr lang="en-US"/>
              <a:t>Japan, Korea and Taiwan are staging more events as the marketplace expands;</a:t>
            </a:r>
            <a:endParaRPr lang="en-SG"/>
          </a:p>
        </p:txBody>
      </p:sp>
      <p:pic>
        <p:nvPicPr>
          <p:cNvPr id="16387" name="Picture 4" descr="MC900438066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588" y="333375"/>
            <a:ext cx="1876425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 idx="4294967295"/>
          </p:nvPr>
        </p:nvSpPr>
        <p:spPr>
          <a:xfrm>
            <a:off x="395288" y="549275"/>
            <a:ext cx="8229600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/>
              <a:t>Future Trends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39750" y="2332038"/>
            <a:ext cx="8229600" cy="4525962"/>
          </a:xfrm>
        </p:spPr>
        <p:txBody>
          <a:bodyPr>
            <a:no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en-US" dirty="0"/>
              <a:t>More organizers would be coming into </a:t>
            </a:r>
            <a:r>
              <a:rPr lang="en-US" dirty="0" smtClean="0"/>
              <a:t>ASEAN </a:t>
            </a:r>
            <a:r>
              <a:rPr lang="en-US" dirty="0"/>
              <a:t>and China; some from the US;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US" dirty="0"/>
              <a:t>More organizers have also entered the Indonesian market in recent years;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US" dirty="0"/>
              <a:t>Singapore will develop more events instead of</a:t>
            </a:r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dirty="0"/>
              <a:t>    exhibitions in the near future      </a:t>
            </a:r>
            <a:endParaRPr lang="en-SG" dirty="0"/>
          </a:p>
        </p:txBody>
      </p:sp>
      <p:pic>
        <p:nvPicPr>
          <p:cNvPr id="17411" name="Picture 4" descr="MP9004014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1500" y="404813"/>
            <a:ext cx="2843213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 idx="4294967295"/>
          </p:nvPr>
        </p:nvSpPr>
        <p:spPr>
          <a:xfrm>
            <a:off x="323850" y="765175"/>
            <a:ext cx="8229600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dirty="0" smtClean="0"/>
              <a:t>Future </a:t>
            </a:r>
            <a:r>
              <a:rPr lang="en-US" dirty="0"/>
              <a:t>Trends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/>
              <a:t>There would be more </a:t>
            </a:r>
            <a:endParaRPr lang="en-US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cooperation </a:t>
            </a:r>
            <a:r>
              <a:rPr lang="en-US" dirty="0"/>
              <a:t>between foreign organizers </a:t>
            </a:r>
            <a:r>
              <a:rPr lang="en-US" dirty="0" smtClean="0"/>
              <a:t>in      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dirty="0" smtClean="0"/>
              <a:t>   holding exhibitions;                                            </a:t>
            </a:r>
            <a:endParaRPr lang="en-US" dirty="0"/>
          </a:p>
          <a:p>
            <a:pPr eaLnBrk="1" hangingPunct="1">
              <a:defRPr/>
            </a:pPr>
            <a:r>
              <a:rPr lang="en-US" dirty="0"/>
              <a:t>There could be more co-location of exhibitions</a:t>
            </a:r>
          </a:p>
          <a:p>
            <a:pPr eaLnBrk="1" hangingPunct="1">
              <a:defRPr/>
            </a:pPr>
            <a:r>
              <a:rPr lang="en-US" dirty="0"/>
              <a:t>There would be more mergers and acquisitions, especially in China and India;</a:t>
            </a:r>
          </a:p>
          <a:p>
            <a:pPr eaLnBrk="1" hangingPunct="1">
              <a:defRPr/>
            </a:pPr>
            <a:r>
              <a:rPr lang="en-US" dirty="0"/>
              <a:t>Some exhibitions would become the largest in the world within the next 10 years; </a:t>
            </a:r>
            <a:endParaRPr lang="en-SG" dirty="0"/>
          </a:p>
        </p:txBody>
      </p:sp>
      <p:pic>
        <p:nvPicPr>
          <p:cNvPr id="18435" name="Picture 4" descr="MP900442207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1863" y="333375"/>
            <a:ext cx="2674937" cy="178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 idx="4294967295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/>
              <a:t>Future Trends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/>
              <a:t>In China, there would be more </a:t>
            </a:r>
            <a:endParaRPr lang="en-US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dirty="0" smtClean="0"/>
              <a:t>   exhibitions </a:t>
            </a:r>
            <a:r>
              <a:rPr lang="en-US" dirty="0"/>
              <a:t>being held in the second tier cities;</a:t>
            </a:r>
          </a:p>
          <a:p>
            <a:pPr eaLnBrk="1" hangingPunct="1">
              <a:defRPr/>
            </a:pPr>
            <a:r>
              <a:rPr lang="en-US" dirty="0"/>
              <a:t> There would be more acquisition of Chinese shows by foreign organizers;</a:t>
            </a:r>
          </a:p>
          <a:p>
            <a:pPr eaLnBrk="1" hangingPunct="1">
              <a:defRPr/>
            </a:pPr>
            <a:r>
              <a:rPr lang="en-US" dirty="0"/>
              <a:t>There would be more consumer shows being organized in </a:t>
            </a:r>
            <a:r>
              <a:rPr lang="en-US" dirty="0" smtClean="0"/>
              <a:t>many </a:t>
            </a:r>
            <a:r>
              <a:rPr lang="en-US" dirty="0"/>
              <a:t>Chinese cities;</a:t>
            </a:r>
          </a:p>
          <a:p>
            <a:pPr eaLnBrk="1" hangingPunct="1">
              <a:defRPr/>
            </a:pPr>
            <a:r>
              <a:rPr lang="en-US" dirty="0"/>
              <a:t>Provincial governments would continue to support the holding of exhibitions;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SG" dirty="0"/>
          </a:p>
        </p:txBody>
      </p:sp>
      <p:pic>
        <p:nvPicPr>
          <p:cNvPr id="19459" name="Picture 4" descr="MP900426527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325" y="333375"/>
            <a:ext cx="2566988" cy="18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 idx="4294967295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/>
              <a:t>Future Trends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/>
              <a:t>More organizers will be utilising social media in promoting exhibitions;</a:t>
            </a:r>
          </a:p>
          <a:p>
            <a:pPr eaLnBrk="1" hangingPunct="1">
              <a:defRPr/>
            </a:pPr>
            <a:r>
              <a:rPr lang="en-US"/>
              <a:t>Video would be used more widely in the promotion of exhibitions;</a:t>
            </a:r>
          </a:p>
          <a:p>
            <a:pPr eaLnBrk="1" hangingPunct="1">
              <a:defRPr/>
            </a:pPr>
            <a:r>
              <a:rPr lang="en-US"/>
              <a:t>Hosted buyer programs are being used by more organizers;</a:t>
            </a:r>
          </a:p>
          <a:p>
            <a:pPr eaLnBrk="1" hangingPunct="1">
              <a:defRPr/>
            </a:pPr>
            <a:r>
              <a:rPr lang="en-US"/>
              <a:t>Visitors want to have more experiences in attending exhibitions;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/>
          </a:p>
          <a:p>
            <a:pPr eaLnBrk="1" hangingPunct="1">
              <a:defRPr/>
            </a:pPr>
            <a:endParaRPr lang="en-SG"/>
          </a:p>
        </p:txBody>
      </p:sp>
      <p:pic>
        <p:nvPicPr>
          <p:cNvPr id="20483" name="Picture 4" descr="faceboo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825" y="333375"/>
            <a:ext cx="348615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 idx="4294967295"/>
          </p:nvPr>
        </p:nvSpPr>
        <p:spPr>
          <a:xfrm>
            <a:off x="468313" y="476250"/>
            <a:ext cx="8229600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/>
              <a:t>Conclusion</a:t>
            </a:r>
            <a:endParaRPr lang="en-SG"/>
          </a:p>
        </p:txBody>
      </p:sp>
      <p:sp>
        <p:nvSpPr>
          <p:cNvPr id="21506" name="Content Placeholder 2"/>
          <p:cNvSpPr>
            <a:spLocks noGrp="1"/>
          </p:cNvSpPr>
          <p:nvPr>
            <p:ph idx="4294967295"/>
          </p:nvPr>
        </p:nvSpPr>
        <p:spPr>
          <a:xfrm>
            <a:off x="468313" y="1916113"/>
            <a:ext cx="8229600" cy="4525962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Asia is the new dominant marketplace for exhibitions and trade shows;</a:t>
            </a:r>
          </a:p>
          <a:p>
            <a:pPr eaLnBrk="1" hangingPunct="1">
              <a:defRPr/>
            </a:pPr>
            <a:r>
              <a:rPr lang="en-US"/>
              <a:t>More foreign organizers will be entering the Asian marketplace in the years to come;</a:t>
            </a:r>
          </a:p>
          <a:p>
            <a:pPr eaLnBrk="1" hangingPunct="1">
              <a:defRPr/>
            </a:pPr>
            <a:r>
              <a:rPr lang="en-US"/>
              <a:t>There will be more cooperation and competition amongst organizers;</a:t>
            </a:r>
          </a:p>
          <a:p>
            <a:pPr eaLnBrk="1" hangingPunct="1">
              <a:defRPr/>
            </a:pPr>
            <a:r>
              <a:rPr lang="en-US"/>
              <a:t>There will be greater utilization of social media and innovative programmes.</a:t>
            </a:r>
          </a:p>
          <a:p>
            <a:pPr eaLnBrk="1" hangingPunct="1">
              <a:defRPr/>
            </a:pPr>
            <a:endParaRPr lang="en-SG"/>
          </a:p>
        </p:txBody>
      </p:sp>
      <p:pic>
        <p:nvPicPr>
          <p:cNvPr id="21507" name="Picture 4" descr="MC900078772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888" y="404813"/>
            <a:ext cx="2478087" cy="164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383</TotalTime>
  <Words>412</Words>
  <Application>Microsoft Office PowerPoint</Application>
  <PresentationFormat>如螢幕大小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Stream</vt:lpstr>
      <vt:lpstr>Overview and Future Trends</vt:lpstr>
      <vt:lpstr>American Outlook</vt:lpstr>
      <vt:lpstr>European Scenes</vt:lpstr>
      <vt:lpstr>Asian Marketplace</vt:lpstr>
      <vt:lpstr>Future Trends</vt:lpstr>
      <vt:lpstr>Future Trends</vt:lpstr>
      <vt:lpstr>Future Trends</vt:lpstr>
      <vt:lpstr>Future Trends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Future Trends</dc:title>
  <dc:creator>Edward Liu</dc:creator>
  <cp:lastModifiedBy>linux</cp:lastModifiedBy>
  <cp:revision>13</cp:revision>
  <dcterms:created xsi:type="dcterms:W3CDTF">2011-12-20T06:13:23Z</dcterms:created>
  <dcterms:modified xsi:type="dcterms:W3CDTF">2012-01-11T02:32:58Z</dcterms:modified>
</cp:coreProperties>
</file>